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8" r:id="rId4"/>
    <p:sldId id="259" r:id="rId5"/>
    <p:sldId id="256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91" r:id="rId33"/>
    <p:sldId id="290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33"/>
    <a:srgbClr val="800000"/>
    <a:srgbClr val="C45A12"/>
    <a:srgbClr val="FFCC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B808-A648-454C-98DD-D2D05474080E}" type="datetimeFigureOut">
              <a:rPr lang="es-MX" smtClean="0"/>
              <a:pPr/>
              <a:t>28/08/2023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5881-221C-4396-9436-49706AAF48B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" y="3513909"/>
            <a:ext cx="11939451" cy="2663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rgbClr val="800000"/>
                </a:solidFill>
                <a:latin typeface="Franklin Gothic Medium" pitchFamily="34" charset="0"/>
              </a:rPr>
              <a:t>H. AYUNTAMIENTO DE PLAYAS DE ROSARITO</a:t>
            </a:r>
          </a:p>
          <a:p>
            <a:pPr marL="0" indent="0" algn="ctr">
              <a:buNone/>
            </a:pPr>
            <a:r>
              <a:rPr lang="es-MX" dirty="0">
                <a:latin typeface="Franklin Gothic Medium" pitchFamily="34" charset="0"/>
              </a:rPr>
              <a:t>TESORERÍA MUNICIPAL</a:t>
            </a:r>
          </a:p>
          <a:p>
            <a:pPr marL="0" indent="0" algn="ctr">
              <a:buNone/>
            </a:pPr>
            <a:r>
              <a:rPr lang="es-MX" dirty="0">
                <a:latin typeface="Franklin Gothic Medium" pitchFamily="34" charset="0"/>
              </a:rPr>
              <a:t>PROGRAMACIÓN Y PRESUPUESTOS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0" y="715861"/>
            <a:ext cx="6178964" cy="2492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74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NTANILLA UNICA\Desktop\LAYOUT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535" y="2910557"/>
            <a:ext cx="10515600" cy="3379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4400" dirty="0">
                <a:solidFill>
                  <a:srgbClr val="800000"/>
                </a:solidFill>
                <a:latin typeface="Lucida Bright" panose="02040602050505020304" pitchFamily="18" charset="0"/>
              </a:rPr>
              <a:t>METODOLOGÍA DEL </a:t>
            </a:r>
          </a:p>
          <a:p>
            <a:pPr marL="0" indent="0" algn="ctr">
              <a:buNone/>
            </a:pPr>
            <a:r>
              <a:rPr lang="es-MX" sz="4400" dirty="0">
                <a:solidFill>
                  <a:srgbClr val="800000"/>
                </a:solidFill>
                <a:latin typeface="Lucida Bright" panose="02040602050505020304" pitchFamily="18" charset="0"/>
              </a:rPr>
              <a:t>MARCO LÓGICO</a:t>
            </a:r>
          </a:p>
          <a:p>
            <a:pPr marL="0" indent="0" algn="ctr">
              <a:buNone/>
            </a:pPr>
            <a:endParaRPr lang="es-MX" sz="4400" dirty="0">
              <a:solidFill>
                <a:srgbClr val="800000"/>
              </a:solidFill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s-MX" dirty="0">
                <a:latin typeface="Lucida Bright" panose="02040602050505020304" pitchFamily="18" charset="0"/>
              </a:rPr>
              <a:t>TESORERÍA MUNICIPAL</a:t>
            </a:r>
          </a:p>
          <a:p>
            <a:pPr marL="0" indent="0" algn="ctr">
              <a:buNone/>
            </a:pPr>
            <a:r>
              <a:rPr lang="es-MX" dirty="0">
                <a:latin typeface="Lucida Bright" panose="02040602050505020304" pitchFamily="18" charset="0"/>
              </a:rPr>
              <a:t>PROGRAMACIÓN Y PRESUPUESTOS</a:t>
            </a:r>
          </a:p>
        </p:txBody>
      </p:sp>
    </p:spTree>
    <p:extLst>
      <p:ext uri="{BB962C8B-B14F-4D97-AF65-F5344CB8AC3E}">
        <p14:creationId xmlns="" xmlns:p14="http://schemas.microsoft.com/office/powerpoint/2010/main" val="243201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092" y="1043666"/>
            <a:ext cx="10515600" cy="1704307"/>
          </a:xfr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800000"/>
                </a:solidFill>
                <a:latin typeface="Lucida Bright" panose="02040602050505020304" pitchFamily="18" charset="0"/>
              </a:rPr>
              <a:t>¿Qué es la Metodología del Marco Lógico?</a:t>
            </a:r>
            <a:br>
              <a:rPr lang="es-MX" dirty="0">
                <a:solidFill>
                  <a:srgbClr val="800000"/>
                </a:solidFill>
                <a:latin typeface="Lucida Bright" panose="02040602050505020304" pitchFamily="18" charset="0"/>
              </a:rPr>
            </a:br>
            <a:r>
              <a:rPr lang="es-MX" dirty="0">
                <a:solidFill>
                  <a:srgbClr val="800000"/>
                </a:solidFill>
                <a:latin typeface="Lucida Bright" panose="02040602050505020304" pitchFamily="18" charset="0"/>
              </a:rPr>
              <a:t>(MML)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65625"/>
            <a:ext cx="10515600" cy="3433763"/>
          </a:xfrm>
        </p:spPr>
        <p:txBody>
          <a:bodyPr/>
          <a:lstStyle/>
          <a:p>
            <a:pPr marL="0" indent="0" algn="just">
              <a:buNone/>
            </a:pPr>
            <a:r>
              <a:rPr lang="es-MX" sz="3200" dirty="0">
                <a:latin typeface="Lucida Bright" panose="02040602050505020304" pitchFamily="18" charset="0"/>
              </a:rPr>
              <a:t>La Metodología del Marco Lógico es </a:t>
            </a:r>
            <a:r>
              <a:rPr lang="es-MX" sz="3200" b="1" dirty="0">
                <a:latin typeface="Lucida Bright" panose="02040602050505020304" pitchFamily="18" charset="0"/>
              </a:rPr>
              <a:t>una herramienta </a:t>
            </a:r>
            <a:r>
              <a:rPr lang="es-MX" sz="3200" dirty="0">
                <a:latin typeface="Lucida Bright" panose="02040602050505020304" pitchFamily="18" charset="0"/>
              </a:rPr>
              <a:t>de planeación basada en la estructuración y solución de problemas, que facilita el proceso de conceptualización, diseño ejecución y evaluación de proyectos. Es </a:t>
            </a:r>
            <a:r>
              <a:rPr lang="es-MX" sz="3200" b="1" dirty="0">
                <a:latin typeface="Lucida Bright" panose="02040602050505020304" pitchFamily="18" charset="0"/>
              </a:rPr>
              <a:t>un instrumento </a:t>
            </a:r>
            <a:r>
              <a:rPr lang="es-MX" sz="3200" dirty="0">
                <a:latin typeface="Lucida Bright" panose="02040602050505020304" pitchFamily="18" charset="0"/>
              </a:rPr>
              <a:t>de gestión de programas y proyectos.</a:t>
            </a:r>
            <a:r>
              <a:rPr lang="es-MX" dirty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="" xmlns:p14="http://schemas.microsoft.com/office/powerpoint/2010/main" val="70236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2" t="7758" r="14154" b="7972"/>
          <a:stretch/>
        </p:blipFill>
        <p:spPr>
          <a:xfrm>
            <a:off x="1366435" y="715696"/>
            <a:ext cx="9367468" cy="5643914"/>
          </a:xfrm>
        </p:spPr>
      </p:pic>
    </p:spTree>
    <p:extLst>
      <p:ext uri="{BB962C8B-B14F-4D97-AF65-F5344CB8AC3E}">
        <p14:creationId xmlns="" xmlns:p14="http://schemas.microsoft.com/office/powerpoint/2010/main" val="373656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37" y="896131"/>
            <a:ext cx="9043690" cy="46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798022" y="2427316"/>
            <a:ext cx="665018" cy="3075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44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66" t="7317" r="14269" b="8233"/>
          <a:stretch/>
        </p:blipFill>
        <p:spPr>
          <a:xfrm>
            <a:off x="1761550" y="807308"/>
            <a:ext cx="8397856" cy="5456069"/>
          </a:xfrm>
        </p:spPr>
      </p:pic>
    </p:spTree>
    <p:extLst>
      <p:ext uri="{BB962C8B-B14F-4D97-AF65-F5344CB8AC3E}">
        <p14:creationId xmlns="" xmlns:p14="http://schemas.microsoft.com/office/powerpoint/2010/main" val="235462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" y="873788"/>
            <a:ext cx="1032668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4197928" y="5012576"/>
            <a:ext cx="1496292" cy="2493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59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44" y="748962"/>
            <a:ext cx="7923327" cy="38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2086494" y="3632662"/>
            <a:ext cx="1072341" cy="224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276" y="1607127"/>
            <a:ext cx="3760275" cy="39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2714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6164"/>
          <a:stretch>
            <a:fillRect/>
          </a:stretch>
        </p:blipFill>
        <p:spPr bwMode="auto">
          <a:xfrm>
            <a:off x="2149447" y="982028"/>
            <a:ext cx="7612062" cy="390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202873" y="3167149"/>
            <a:ext cx="7506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POBLACION TOTAL DE MUNICIPIO</a:t>
            </a:r>
          </a:p>
          <a:p>
            <a:pPr algn="ctr"/>
            <a:r>
              <a:rPr lang="es-ES" sz="3600" dirty="0" smtClean="0">
                <a:solidFill>
                  <a:srgbClr val="FF0000"/>
                </a:solidFill>
              </a:rPr>
              <a:t>126,890 </a:t>
            </a:r>
          </a:p>
          <a:p>
            <a:pPr algn="ctr"/>
            <a:endParaRPr lang="es-ES" sz="3600" dirty="0" smtClean="0"/>
          </a:p>
          <a:p>
            <a:pPr algn="ctr"/>
            <a:r>
              <a:rPr lang="es-ES" sz="3600" dirty="0" smtClean="0"/>
              <a:t>HOMBRES                       MUJERES</a:t>
            </a:r>
          </a:p>
          <a:p>
            <a:pPr algn="ctr"/>
            <a:r>
              <a:rPr lang="es-ES" sz="3600" dirty="0" smtClean="0"/>
              <a:t>64,386                              62,504</a:t>
            </a:r>
          </a:p>
        </p:txBody>
      </p:sp>
    </p:spTree>
    <p:extLst>
      <p:ext uri="{BB962C8B-B14F-4D97-AF65-F5344CB8AC3E}">
        <p14:creationId xmlns="" xmlns:p14="http://schemas.microsoft.com/office/powerpoint/2010/main" val="277762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91" y="1179024"/>
            <a:ext cx="11304161" cy="365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4231178" y="3732415"/>
            <a:ext cx="1088967" cy="232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22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64498"/>
            <a:ext cx="76215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532909" y="2094806"/>
            <a:ext cx="413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¿Qué? + MEDIANTE+ ¿Cómo?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99905" y="2859579"/>
            <a:ext cx="483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Publicaciones, </a:t>
            </a:r>
            <a:r>
              <a:rPr lang="es-ES" sz="2400" b="1" dirty="0" err="1" smtClean="0">
                <a:solidFill>
                  <a:srgbClr val="C00000"/>
                </a:solidFill>
              </a:rPr>
              <a:t>Informes,Minutas</a:t>
            </a:r>
            <a:r>
              <a:rPr lang="es-ES" sz="2400" b="1" dirty="0" smtClean="0">
                <a:solidFill>
                  <a:srgbClr val="C00000"/>
                </a:solidFill>
              </a:rPr>
              <a:t>, </a:t>
            </a:r>
            <a:r>
              <a:rPr lang="es-ES" sz="2400" b="1" dirty="0" err="1" smtClean="0">
                <a:solidFill>
                  <a:srgbClr val="C00000"/>
                </a:solidFill>
              </a:rPr>
              <a:t>etc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83034" y="3491344"/>
            <a:ext cx="451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Lo que quieres para que se cumpla tu objetivo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7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978568" y="3176568"/>
            <a:ext cx="9897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800000"/>
                </a:solidFill>
                <a:latin typeface="Franklin Gothic Medium" pitchFamily="34" charset="0"/>
              </a:rPr>
              <a:t>ELABORACIÓN DEL PROGAMA OPERATIVO ANUAL 2024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225" y="681973"/>
            <a:ext cx="2473959" cy="2319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0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39" t="22424" r="14299" b="36848"/>
          <a:stretch>
            <a:fillRect/>
          </a:stretch>
        </p:blipFill>
        <p:spPr>
          <a:xfrm>
            <a:off x="1901892" y="1743800"/>
            <a:ext cx="8741394" cy="2793076"/>
          </a:xfrm>
        </p:spPr>
      </p:pic>
    </p:spTree>
    <p:extLst>
      <p:ext uri="{BB962C8B-B14F-4D97-AF65-F5344CB8AC3E}">
        <p14:creationId xmlns="" xmlns:p14="http://schemas.microsoft.com/office/powerpoint/2010/main" val="3723681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393" y="928861"/>
            <a:ext cx="755491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131425" y="2294313"/>
            <a:ext cx="452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SUJETO+ VERBO+ COMPLEMENTO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73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7" t="20169" r="14337" b="15536"/>
          <a:stretch/>
        </p:blipFill>
        <p:spPr>
          <a:xfrm>
            <a:off x="1869016" y="1364562"/>
            <a:ext cx="8728363" cy="4796443"/>
          </a:xfrm>
        </p:spPr>
      </p:pic>
    </p:spTree>
    <p:extLst>
      <p:ext uri="{BB962C8B-B14F-4D97-AF65-F5344CB8AC3E}">
        <p14:creationId xmlns="" xmlns:p14="http://schemas.microsoft.com/office/powerpoint/2010/main" val="198616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476" y="744077"/>
            <a:ext cx="758348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915294" y="2144684"/>
            <a:ext cx="441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Producto Terminado+ Verbo en Participativo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34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2" t="18018" r="14065" b="29818"/>
          <a:stretch>
            <a:fillRect/>
          </a:stretch>
        </p:blipFill>
        <p:spPr>
          <a:xfrm>
            <a:off x="2094882" y="1523999"/>
            <a:ext cx="8379229" cy="3577394"/>
          </a:xfrm>
        </p:spPr>
      </p:pic>
    </p:spTree>
    <p:extLst>
      <p:ext uri="{BB962C8B-B14F-4D97-AF65-F5344CB8AC3E}">
        <p14:creationId xmlns="" xmlns:p14="http://schemas.microsoft.com/office/powerpoint/2010/main" val="288169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757238"/>
            <a:ext cx="752633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405745" y="2136372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Sustantivo Derivado de un Verbo+ </a:t>
            </a:r>
            <a:r>
              <a:rPr lang="es-ES" dirty="0" smtClean="0">
                <a:solidFill>
                  <a:srgbClr val="C00000"/>
                </a:solidFill>
              </a:rPr>
              <a:t>Complemento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38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02" t="8848" r="13928" b="13576"/>
          <a:stretch>
            <a:fillRect/>
          </a:stretch>
        </p:blipFill>
        <p:spPr>
          <a:xfrm>
            <a:off x="1687558" y="837489"/>
            <a:ext cx="8803179" cy="5320146"/>
          </a:xfrm>
        </p:spPr>
      </p:pic>
    </p:spTree>
    <p:extLst>
      <p:ext uri="{BB962C8B-B14F-4D97-AF65-F5344CB8AC3E}">
        <p14:creationId xmlns="" xmlns:p14="http://schemas.microsoft.com/office/powerpoint/2010/main" val="762986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190" y="716799"/>
            <a:ext cx="75644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737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111" y="985232"/>
            <a:ext cx="75739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042459" y="2543694"/>
            <a:ext cx="180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FIN Y PROPOSITO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120641" y="2527068"/>
            <a:ext cx="29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 PROGRAMAN ANUAL</a:t>
            </a:r>
          </a:p>
          <a:p>
            <a:r>
              <a:rPr lang="es-ES" sz="1600" dirty="0" smtClean="0"/>
              <a:t>ES DECIR AL CUARTO TRIMESTRE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034146" y="3424843"/>
            <a:ext cx="213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COMPONENTE Y ACTIVIDADES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28953" y="3408219"/>
            <a:ext cx="295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PROGRAMACION PUEDE SER EN CUALQUIER TRIMESTRE</a:t>
            </a:r>
            <a:endParaRPr lang="en-US" sz="16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3009207" y="3208713"/>
            <a:ext cx="52037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7033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49" y="1413164"/>
            <a:ext cx="9507956" cy="36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3034145" y="3690851"/>
            <a:ext cx="889462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720" y="2406880"/>
            <a:ext cx="4343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48640" y="3537800"/>
            <a:ext cx="1115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Lucida Bright" panose="02040602050505020304" pitchFamily="18" charset="0"/>
              </a:rPr>
              <a:t>Que las dependencias del H. Ayuntamiento lleven a cabo la elaboración de sus proyectos para el ejercicio fiscal del 2024 en los tiempos establecidos para ello.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68394" y="2117188"/>
            <a:ext cx="565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800000"/>
                </a:solidFill>
              </a:rPr>
              <a:t>OBJETIVO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225" y="681973"/>
            <a:ext cx="2473959" cy="2319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7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77" y="1392766"/>
            <a:ext cx="9992156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2590800" y="2827867"/>
            <a:ext cx="558800" cy="592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 redondeado"/>
          <p:cNvSpPr/>
          <p:nvPr/>
        </p:nvSpPr>
        <p:spPr>
          <a:xfrm>
            <a:off x="7467599" y="2827867"/>
            <a:ext cx="668867" cy="592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249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t="22182" r="13588" b="23151"/>
          <a:stretch>
            <a:fillRect/>
          </a:stretch>
        </p:blipFill>
        <p:spPr>
          <a:xfrm>
            <a:off x="1452404" y="1581666"/>
            <a:ext cx="9417648" cy="3976928"/>
          </a:xfrm>
        </p:spPr>
      </p:pic>
    </p:spTree>
    <p:extLst>
      <p:ext uri="{BB962C8B-B14F-4D97-AF65-F5344CB8AC3E}">
        <p14:creationId xmlns="" xmlns:p14="http://schemas.microsoft.com/office/powerpoint/2010/main" val="423474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312" y="1455682"/>
            <a:ext cx="4267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346662" y="806334"/>
            <a:ext cx="932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Enlace a los Manuales correspondientes, para Elaboración de POA´S 2024</a:t>
            </a:r>
            <a:endParaRPr lang="en-US" sz="2400" dirty="0"/>
          </a:p>
        </p:txBody>
      </p:sp>
      <p:sp>
        <p:nvSpPr>
          <p:cNvPr id="7" name="6 Rectángulo"/>
          <p:cNvSpPr/>
          <p:nvPr/>
        </p:nvSpPr>
        <p:spPr>
          <a:xfrm>
            <a:off x="1745319" y="5513708"/>
            <a:ext cx="512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https://www.rosarito.gob.mx/ix/ver/poas-2023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" y="3513909"/>
            <a:ext cx="11939451" cy="26630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4000" dirty="0">
                <a:solidFill>
                  <a:srgbClr val="800000"/>
                </a:solidFill>
                <a:latin typeface="Lucida Bright" panose="02040602050505020304" pitchFamily="18" charset="0"/>
              </a:rPr>
              <a:t>IX AYUNTAMIENTO DE PLAYAS DE ROSARITO</a:t>
            </a:r>
          </a:p>
          <a:p>
            <a:pPr marL="0" indent="0" algn="ctr">
              <a:buNone/>
            </a:pPr>
            <a:r>
              <a:rPr lang="es-MX" dirty="0">
                <a:latin typeface="Bahnschrift SemiBold" panose="020B0502040204020203" pitchFamily="34" charset="0"/>
              </a:rPr>
              <a:t>TESORERÍA MUNICIPAL</a:t>
            </a:r>
          </a:p>
          <a:p>
            <a:pPr marL="0" indent="0" algn="ctr">
              <a:buNone/>
            </a:pPr>
            <a:r>
              <a:rPr lang="es-MX" dirty="0">
                <a:latin typeface="Bahnschrift SemiBold" panose="020B0502040204020203" pitchFamily="34" charset="0"/>
              </a:rPr>
              <a:t>PROGRAMACIÓN Y PRESUPUESTOS </a:t>
            </a:r>
          </a:p>
          <a:p>
            <a:pPr marL="0" indent="0" algn="ctr">
              <a:buNone/>
            </a:pPr>
            <a:endParaRPr lang="es-MX" dirty="0"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es-MX" dirty="0">
                <a:latin typeface="Bahnschrift SemiBold" panose="020B0502040204020203" pitchFamily="34" charset="0"/>
              </a:rPr>
              <a:t>¡Gracias!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10" y="876544"/>
            <a:ext cx="5122084" cy="206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21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535" y="2852890"/>
            <a:ext cx="10515600" cy="349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>
                <a:solidFill>
                  <a:srgbClr val="800000"/>
                </a:solidFill>
                <a:latin typeface="Lucida Bright" panose="02040602050505020304" pitchFamily="18" charset="0"/>
              </a:rPr>
              <a:t>FECHA </a:t>
            </a:r>
            <a:r>
              <a:rPr lang="es-MX" sz="4400" dirty="0">
                <a:solidFill>
                  <a:srgbClr val="800000"/>
                </a:solidFill>
                <a:latin typeface="Lucida Bright" panose="02040602050505020304" pitchFamily="18" charset="0"/>
              </a:rPr>
              <a:t>LÍMITE PARA CAPTURA DE POA´S EN SIAC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54590" y="4428429"/>
            <a:ext cx="848281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Lucida Bright" panose="02040602050505020304" pitchFamily="18" charset="0"/>
              </a:rPr>
              <a:t>08 DE SEPTIEMBRE DE 2023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7483" y="727842"/>
            <a:ext cx="4535817" cy="1828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101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24" y="1430394"/>
            <a:ext cx="9404120" cy="298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818015" y="2061556"/>
            <a:ext cx="2261061" cy="440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7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574" y="1314334"/>
            <a:ext cx="9928000" cy="384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241964" y="1670858"/>
            <a:ext cx="532014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490749" y="1490749"/>
            <a:ext cx="1634836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35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470" y="940348"/>
            <a:ext cx="6270134" cy="47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7137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292" y="1056522"/>
            <a:ext cx="7330959" cy="503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734887" y="1778924"/>
            <a:ext cx="1138844" cy="266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3394363" y="1546167"/>
            <a:ext cx="1138844" cy="235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20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ANILLA UNICA\Desktop\LAYOU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39" y="1102985"/>
            <a:ext cx="11108002" cy="441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416531" y="5419899"/>
            <a:ext cx="625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METODOLOGIA DEL MARCO LOGICO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42458" y="4771505"/>
            <a:ext cx="1055717" cy="2161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46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224</Words>
  <Application>Microsoft Office PowerPoint</Application>
  <PresentationFormat>Personalizado</PresentationFormat>
  <Paragraphs>39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¿Qué es la Metodología del Marco Lógico? (MML)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granillo</dc:creator>
  <cp:lastModifiedBy>baquevedo</cp:lastModifiedBy>
  <cp:revision>42</cp:revision>
  <dcterms:created xsi:type="dcterms:W3CDTF">2019-10-02T21:21:24Z</dcterms:created>
  <dcterms:modified xsi:type="dcterms:W3CDTF">2023-08-28T18:03:28Z</dcterms:modified>
</cp:coreProperties>
</file>